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2" r:id="rId5"/>
    <p:sldId id="261" r:id="rId6"/>
    <p:sldId id="263" r:id="rId7"/>
    <p:sldId id="265" r:id="rId8"/>
    <p:sldId id="267" r:id="rId9"/>
    <p:sldId id="268" r:id="rId10"/>
    <p:sldId id="269" r:id="rId11"/>
    <p:sldId id="270" r:id="rId12"/>
    <p:sldId id="274" r:id="rId13"/>
    <p:sldId id="283" r:id="rId14"/>
    <p:sldId id="277" r:id="rId15"/>
    <p:sldId id="278" r:id="rId16"/>
    <p:sldId id="282" r:id="rId17"/>
    <p:sldId id="285"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05" autoAdjust="0"/>
  </p:normalViewPr>
  <p:slideViewPr>
    <p:cSldViewPr>
      <p:cViewPr>
        <p:scale>
          <a:sx n="77" d="100"/>
          <a:sy n="77" d="100"/>
        </p:scale>
        <p:origin x="-1680" y="-88"/>
      </p:cViewPr>
      <p:guideLst>
        <p:guide orient="horz" pos="2160"/>
        <p:guide pos="2880"/>
      </p:guideLst>
    </p:cSldViewPr>
  </p:slideViewPr>
  <p:outlineViewPr>
    <p:cViewPr>
      <p:scale>
        <a:sx n="33" d="100"/>
        <a:sy n="33" d="100"/>
      </p:scale>
      <p:origin x="48"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4A4FE42-D910-430D-B00D-03F1860203B3}" type="datetimeFigureOut">
              <a:rPr lang="tr-TR" smtClean="0"/>
              <a:t>11/04/2014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36AADB-19FA-4AE0-AB61-7A317028B674}" type="slidenum">
              <a:rPr lang="tr-TR" smtClean="0"/>
              <a:t>‹#›</a:t>
            </a:fld>
            <a:endParaRPr lang="tr-T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A4FE42-D910-430D-B00D-03F1860203B3}" type="datetimeFigureOut">
              <a:rPr lang="tr-TR" smtClean="0"/>
              <a:t>11/04/2014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36AADB-19FA-4AE0-AB61-7A317028B67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A4FE42-D910-430D-B00D-03F1860203B3}" type="datetimeFigureOut">
              <a:rPr lang="tr-TR" smtClean="0"/>
              <a:t>11/04/2014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36AADB-19FA-4AE0-AB61-7A317028B67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A4FE42-D910-430D-B00D-03F1860203B3}" type="datetimeFigureOut">
              <a:rPr lang="tr-TR" smtClean="0"/>
              <a:t>11/04/2014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36AADB-19FA-4AE0-AB61-7A317028B67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A4FE42-D910-430D-B00D-03F1860203B3}" type="datetimeFigureOut">
              <a:rPr lang="tr-TR" smtClean="0"/>
              <a:t>11/04/2014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36AADB-19FA-4AE0-AB61-7A317028B674}" type="slidenum">
              <a:rPr lang="tr-TR" smtClean="0"/>
              <a:t>‹#›</a:t>
            </a:fld>
            <a:endParaRPr lang="tr-T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4A4FE42-D910-430D-B00D-03F1860203B3}" type="datetimeFigureOut">
              <a:rPr lang="tr-TR" smtClean="0"/>
              <a:t>11/04/2014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36AADB-19FA-4AE0-AB61-7A317028B67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4A4FE42-D910-430D-B00D-03F1860203B3}" type="datetimeFigureOut">
              <a:rPr lang="tr-TR" smtClean="0"/>
              <a:t>11/04/2014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636AADB-19FA-4AE0-AB61-7A317028B674}" type="slidenum">
              <a:rPr lang="tr-TR" smtClean="0"/>
              <a:t>‹#›</a:t>
            </a:fld>
            <a:endParaRPr lang="tr-T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A4FE42-D910-430D-B00D-03F1860203B3}" type="datetimeFigureOut">
              <a:rPr lang="tr-TR" smtClean="0"/>
              <a:t>11/04/2014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636AADB-19FA-4AE0-AB61-7A317028B67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A4FE42-D910-430D-B00D-03F1860203B3}" type="datetimeFigureOut">
              <a:rPr lang="tr-TR" smtClean="0"/>
              <a:t>11/04/2014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636AADB-19FA-4AE0-AB61-7A317028B67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A4FE42-D910-430D-B00D-03F1860203B3}" type="datetimeFigureOut">
              <a:rPr lang="tr-TR" smtClean="0"/>
              <a:t>11/04/2014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36AADB-19FA-4AE0-AB61-7A317028B674}" type="slidenum">
              <a:rPr lang="tr-TR" smtClean="0"/>
              <a:t>‹#›</a:t>
            </a:fld>
            <a:endParaRPr lang="tr-T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A4FE42-D910-430D-B00D-03F1860203B3}" type="datetimeFigureOut">
              <a:rPr lang="tr-TR" smtClean="0"/>
              <a:t>11/04/2014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36AADB-19FA-4AE0-AB61-7A317028B67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4A4FE42-D910-430D-B00D-03F1860203B3}" type="datetimeFigureOut">
              <a:rPr lang="tr-TR" smtClean="0"/>
              <a:t>11/04/2014</a:t>
            </a:fld>
            <a:endParaRPr lang="tr-T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tr-T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636AADB-19FA-4AE0-AB61-7A317028B67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Turkey’s New Petroleum Law</a:t>
            </a:r>
            <a:endParaRPr lang="tr-TR" dirty="0"/>
          </a:p>
        </p:txBody>
      </p:sp>
      <p:sp>
        <p:nvSpPr>
          <p:cNvPr id="3" name="Subtitle 2"/>
          <p:cNvSpPr>
            <a:spLocks noGrp="1"/>
          </p:cNvSpPr>
          <p:nvPr>
            <p:ph type="subTitle" idx="1"/>
          </p:nvPr>
        </p:nvSpPr>
        <p:spPr/>
        <p:txBody>
          <a:bodyPr>
            <a:normAutofit/>
          </a:bodyPr>
          <a:lstStyle/>
          <a:p>
            <a:r>
              <a:rPr lang="en-US" dirty="0" smtClean="0"/>
              <a:t>General Framework and Incentives</a:t>
            </a:r>
          </a:p>
          <a:p>
            <a:endParaRPr lang="tr-T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9613" y="-11272"/>
            <a:ext cx="2084387"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192.168.50.3\Havuz\Formlar - Örnekler\Formlar\LOGO &amp; GORSELLER\AkinMikrofon.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71999" y="3573016"/>
            <a:ext cx="3514194" cy="2376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841625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
            </a:r>
            <a:br>
              <a:rPr lang="tr-TR" dirty="0" smtClean="0"/>
            </a:br>
            <a:r>
              <a:rPr lang="tr-TR" dirty="0"/>
              <a:t/>
            </a:r>
            <a:br>
              <a:rPr lang="tr-TR" dirty="0"/>
            </a:br>
            <a:r>
              <a:rPr lang="en-US" dirty="0" smtClean="0"/>
              <a:t>IV. Licensing</a:t>
            </a:r>
            <a:endParaRPr lang="tr-TR" dirty="0"/>
          </a:p>
        </p:txBody>
      </p:sp>
      <p:sp>
        <p:nvSpPr>
          <p:cNvPr id="3" name="Content Placeholder 2"/>
          <p:cNvSpPr>
            <a:spLocks noGrp="1"/>
          </p:cNvSpPr>
          <p:nvPr>
            <p:ph idx="1"/>
          </p:nvPr>
        </p:nvSpPr>
        <p:spPr/>
        <p:txBody>
          <a:bodyPr>
            <a:normAutofit fontScale="92500" lnSpcReduction="20000"/>
          </a:bodyPr>
          <a:lstStyle/>
          <a:p>
            <a:pPr marL="0" indent="0" algn="just">
              <a:buNone/>
            </a:pPr>
            <a:endParaRPr lang="tr-TR" b="1" dirty="0" smtClean="0"/>
          </a:p>
          <a:p>
            <a:pPr marL="0" indent="0" algn="just">
              <a:buNone/>
            </a:pPr>
            <a:endParaRPr lang="tr-TR" b="1" dirty="0"/>
          </a:p>
          <a:p>
            <a:pPr marL="0" indent="0" algn="just">
              <a:buNone/>
            </a:pPr>
            <a:r>
              <a:rPr lang="en-US" b="1" dirty="0" smtClean="0"/>
              <a:t>III.	Operation license </a:t>
            </a:r>
          </a:p>
          <a:p>
            <a:pPr marL="0" indent="0" algn="just">
              <a:buNone/>
            </a:pPr>
            <a:endParaRPr lang="en-US" b="1" dirty="0"/>
          </a:p>
          <a:p>
            <a:pPr marL="0" indent="0" algn="just">
              <a:buNone/>
            </a:pPr>
            <a:r>
              <a:rPr lang="en-US" dirty="0" smtClean="0"/>
              <a:t>It</a:t>
            </a:r>
            <a:r>
              <a:rPr lang="en-US" b="1" dirty="0" smtClean="0"/>
              <a:t> </a:t>
            </a:r>
            <a:r>
              <a:rPr lang="en-US" dirty="0" smtClean="0"/>
              <a:t>can be granted if petroleum is discovered during the exploration phase and it is a type of permission that is valid for the duration of the license. </a:t>
            </a:r>
          </a:p>
          <a:p>
            <a:pPr marL="0" indent="0" algn="just">
              <a:buNone/>
            </a:pPr>
            <a:endParaRPr lang="en-US" dirty="0" smtClean="0"/>
          </a:p>
          <a:p>
            <a:pPr marL="0" indent="0" algn="just">
              <a:buNone/>
            </a:pPr>
            <a:r>
              <a:rPr lang="en-US" dirty="0" smtClean="0"/>
              <a:t>It is granted for the exploration and production of petroleum and the sale of the produced petroleum. Thus it covers the activities of production drilling and development, extraction, pre-processing and storage of petroleum in the field or in the vicinity of a field, transportation of petroleum to the storage facilities, a transmission line or to a refinery through pipeline or other means.</a:t>
            </a: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9613" y="0"/>
            <a:ext cx="2084387"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912753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
            </a:r>
            <a:br>
              <a:rPr lang="tr-TR" dirty="0" smtClean="0"/>
            </a:br>
            <a:r>
              <a:rPr lang="tr-TR" dirty="0"/>
              <a:t/>
            </a:r>
            <a:br>
              <a:rPr lang="tr-TR" dirty="0"/>
            </a:br>
            <a:r>
              <a:rPr lang="en-US" dirty="0" smtClean="0"/>
              <a:t>V. Rights and Incentives</a:t>
            </a:r>
            <a:endParaRPr lang="tr-TR" dirty="0"/>
          </a:p>
        </p:txBody>
      </p:sp>
      <p:sp>
        <p:nvSpPr>
          <p:cNvPr id="3" name="Content Placeholder 2"/>
          <p:cNvSpPr>
            <a:spLocks noGrp="1"/>
          </p:cNvSpPr>
          <p:nvPr>
            <p:ph idx="1"/>
          </p:nvPr>
        </p:nvSpPr>
        <p:spPr/>
        <p:txBody>
          <a:bodyPr>
            <a:normAutofit lnSpcReduction="10000"/>
          </a:bodyPr>
          <a:lstStyle/>
          <a:p>
            <a:pPr marL="514350" indent="-514350" algn="just">
              <a:buAutoNum type="alphaLcParenR"/>
            </a:pPr>
            <a:endParaRPr lang="tr-TR" u="sng" dirty="0" smtClean="0"/>
          </a:p>
          <a:p>
            <a:pPr marL="0" indent="0" algn="just">
              <a:buNone/>
            </a:pPr>
            <a:endParaRPr lang="tr-TR" u="sng" dirty="0"/>
          </a:p>
          <a:p>
            <a:pPr marL="514350" indent="-514350" algn="just">
              <a:buFont typeface="+mj-lt"/>
              <a:buAutoNum type="romanUcPeriod"/>
            </a:pPr>
            <a:r>
              <a:rPr lang="en-US" sz="2000" dirty="0" smtClean="0"/>
              <a:t>Income Tax, </a:t>
            </a:r>
            <a:r>
              <a:rPr lang="en-US" sz="2000" i="1" dirty="0" smtClean="0"/>
              <a:t>limited with 55 % </a:t>
            </a:r>
          </a:p>
          <a:p>
            <a:pPr marL="514350" indent="-514350" algn="just">
              <a:buFont typeface="+mj-lt"/>
              <a:buAutoNum type="romanUcPeriod"/>
            </a:pPr>
            <a:r>
              <a:rPr lang="en-US" sz="2000" dirty="0" smtClean="0"/>
              <a:t>Tax Exemption,</a:t>
            </a:r>
          </a:p>
          <a:p>
            <a:pPr marL="514350" indent="-514350" algn="just">
              <a:buFont typeface="+mj-lt"/>
              <a:buAutoNum type="romanUcPeriod"/>
            </a:pPr>
            <a:r>
              <a:rPr lang="en-US" sz="2000" dirty="0" smtClean="0"/>
              <a:t>Exemption from certification of compliance for imported goods</a:t>
            </a:r>
          </a:p>
          <a:p>
            <a:pPr marL="514350" indent="-514350" algn="just">
              <a:buFont typeface="+mj-lt"/>
              <a:buAutoNum type="romanUcPeriod"/>
            </a:pPr>
            <a:r>
              <a:rPr lang="en-US" sz="2000" dirty="0" smtClean="0"/>
              <a:t>Foreign employment </a:t>
            </a:r>
            <a:endParaRPr lang="en-US" sz="2000" dirty="0"/>
          </a:p>
          <a:p>
            <a:pPr marL="514350" indent="-514350" algn="just">
              <a:buFont typeface="+mj-lt"/>
              <a:buAutoNum type="romanUcPeriod"/>
            </a:pPr>
            <a:r>
              <a:rPr lang="en-US" sz="2000" dirty="0" smtClean="0"/>
              <a:t>Permission </a:t>
            </a:r>
            <a:r>
              <a:rPr lang="en-US" sz="2000" dirty="0"/>
              <a:t>to Build a </a:t>
            </a:r>
            <a:r>
              <a:rPr lang="en-US" sz="2000" dirty="0" smtClean="0"/>
              <a:t>Pipeline</a:t>
            </a:r>
            <a:endParaRPr lang="en-US" sz="2000" dirty="0"/>
          </a:p>
          <a:p>
            <a:pPr marL="514350" indent="-514350" algn="just">
              <a:buFont typeface="+mj-lt"/>
              <a:buAutoNum type="romanUcPeriod"/>
            </a:pPr>
            <a:r>
              <a:rPr lang="en-US" sz="2000" dirty="0" smtClean="0"/>
              <a:t>Merger</a:t>
            </a:r>
          </a:p>
          <a:p>
            <a:pPr marL="514350" indent="-514350" algn="just">
              <a:buFont typeface="+mj-lt"/>
              <a:buAutoNum type="romanUcPeriod"/>
            </a:pPr>
            <a:r>
              <a:rPr lang="en-US" sz="2000" dirty="0" smtClean="0"/>
              <a:t>Request </a:t>
            </a:r>
            <a:r>
              <a:rPr lang="en-US" sz="2000" dirty="0"/>
              <a:t>for expropriation, right to lease and </a:t>
            </a:r>
            <a:r>
              <a:rPr lang="en-US" sz="2000" dirty="0" smtClean="0"/>
              <a:t>use</a:t>
            </a:r>
          </a:p>
          <a:p>
            <a:pPr marL="514350" indent="-514350" algn="just">
              <a:buFont typeface="+mj-lt"/>
              <a:buAutoNum type="romanUcPeriod"/>
            </a:pPr>
            <a:r>
              <a:rPr lang="en-US" sz="2000" dirty="0" smtClean="0"/>
              <a:t>Water Rights</a:t>
            </a:r>
            <a:endParaRPr lang="en-US" sz="2000" dirty="0"/>
          </a:p>
          <a:p>
            <a:pPr marL="514350" indent="-514350" algn="just">
              <a:buFont typeface="+mj-lt"/>
              <a:buAutoNum type="romanUcPeriod"/>
            </a:pPr>
            <a:r>
              <a:rPr lang="en-US" sz="2000" dirty="0" smtClean="0"/>
              <a:t>Right of repatriation </a:t>
            </a:r>
            <a:r>
              <a:rPr lang="en-US" sz="2000" dirty="0"/>
              <a:t>of Registered </a:t>
            </a:r>
            <a:r>
              <a:rPr lang="en-US" sz="2200" dirty="0" smtClean="0"/>
              <a:t>Capital</a:t>
            </a:r>
          </a:p>
          <a:p>
            <a:pPr marL="514350" indent="-514350" algn="just">
              <a:buFont typeface="+mj-lt"/>
              <a:buAutoNum type="romanUcPeriod"/>
            </a:pPr>
            <a:r>
              <a:rPr lang="en-US" sz="2000" dirty="0" smtClean="0"/>
              <a:t>Right to keep the income in return for exportation of petroleum outside Turkey</a:t>
            </a:r>
          </a:p>
          <a:p>
            <a:pPr marL="514350" indent="-514350" algn="just">
              <a:buFont typeface="+mj-lt"/>
              <a:buAutoNum type="romanUcPeriod"/>
            </a:pPr>
            <a:r>
              <a:rPr lang="en-US" sz="2000" dirty="0" smtClean="0"/>
              <a:t>Right to export </a:t>
            </a:r>
            <a:r>
              <a:rPr lang="en-US" sz="2000" smtClean="0"/>
              <a:t>petroleum products</a:t>
            </a:r>
            <a:endParaRPr lang="en-US" sz="2000" dirty="0" smtClean="0"/>
          </a:p>
          <a:p>
            <a:pPr marL="514350" indent="-514350" algn="just">
              <a:buFont typeface="+mj-lt"/>
              <a:buAutoNum type="romanUcPeriod"/>
            </a:pPr>
            <a:endParaRPr lang="en-US" sz="2000" dirty="0" smtClean="0"/>
          </a:p>
          <a:p>
            <a:pPr marL="514350" indent="-514350" algn="just">
              <a:buFont typeface="+mj-lt"/>
              <a:buAutoNum type="romanUcPeriod"/>
            </a:pPr>
            <a:endParaRPr lang="tr-TR" sz="2200" dirty="0"/>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8417" y="0"/>
            <a:ext cx="2084387"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268728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
            </a:r>
            <a:br>
              <a:rPr lang="tr-TR" dirty="0" smtClean="0"/>
            </a:br>
            <a:r>
              <a:rPr lang="tr-TR" dirty="0"/>
              <a:t/>
            </a:r>
            <a:br>
              <a:rPr lang="tr-TR" dirty="0"/>
            </a:br>
            <a:r>
              <a:rPr lang="en-US" dirty="0" smtClean="0"/>
              <a:t>VI. Obligations</a:t>
            </a:r>
            <a:endParaRPr lang="tr-TR" dirty="0"/>
          </a:p>
        </p:txBody>
      </p:sp>
      <p:sp>
        <p:nvSpPr>
          <p:cNvPr id="3" name="Content Placeholder 2"/>
          <p:cNvSpPr>
            <a:spLocks noGrp="1"/>
          </p:cNvSpPr>
          <p:nvPr>
            <p:ph idx="1"/>
          </p:nvPr>
        </p:nvSpPr>
        <p:spPr>
          <a:xfrm>
            <a:off x="457200" y="1600200"/>
            <a:ext cx="8229600" cy="5069160"/>
          </a:xfrm>
        </p:spPr>
        <p:txBody>
          <a:bodyPr>
            <a:normAutofit fontScale="92500" lnSpcReduction="20000"/>
          </a:bodyPr>
          <a:lstStyle/>
          <a:p>
            <a:pPr marL="514350" indent="-514350" algn="just">
              <a:buAutoNum type="alphaLcParenR"/>
            </a:pPr>
            <a:endParaRPr lang="tr-TR" u="sng" dirty="0" smtClean="0"/>
          </a:p>
          <a:p>
            <a:pPr marL="514350" indent="-514350" algn="just">
              <a:buAutoNum type="alphaLcParenR"/>
            </a:pPr>
            <a:endParaRPr lang="tr-TR" u="sng" dirty="0"/>
          </a:p>
          <a:p>
            <a:pPr marL="0" indent="0" algn="just">
              <a:buNone/>
            </a:pPr>
            <a:r>
              <a:rPr lang="en-US" dirty="0" smtClean="0"/>
              <a:t>a) Financial Obligations</a:t>
            </a:r>
          </a:p>
          <a:p>
            <a:pPr marL="845820" lvl="1" indent="-571500" algn="just">
              <a:buAutoNum type="romanLcPeriod"/>
            </a:pPr>
            <a:r>
              <a:rPr lang="en-US" sz="2200" i="1" dirty="0" smtClean="0"/>
              <a:t>Search permit fee: 50 Kurus </a:t>
            </a:r>
            <a:r>
              <a:rPr lang="en-US" sz="2200" i="1" dirty="0"/>
              <a:t>per hectare of the </a:t>
            </a:r>
            <a:r>
              <a:rPr lang="en-US" sz="2200" i="1" dirty="0" smtClean="0"/>
              <a:t>search area. </a:t>
            </a:r>
          </a:p>
          <a:p>
            <a:pPr marL="845820" lvl="1" indent="-571500" algn="just">
              <a:buAutoNum type="romanLcPeriod"/>
            </a:pPr>
            <a:r>
              <a:rPr lang="en-US" sz="2200" i="1" dirty="0"/>
              <a:t>S</a:t>
            </a:r>
            <a:r>
              <a:rPr lang="en-US" sz="2200" i="1" dirty="0" smtClean="0"/>
              <a:t>tate Share: 1/8 of the petroleum extracted in any given field</a:t>
            </a:r>
          </a:p>
          <a:p>
            <a:pPr marL="845820" lvl="1" indent="-571500" algn="just">
              <a:buAutoNum type="romanLcPeriod"/>
            </a:pPr>
            <a:endParaRPr lang="en-US" sz="2200" i="1" dirty="0" smtClean="0"/>
          </a:p>
          <a:p>
            <a:pPr marL="0" indent="0" algn="just">
              <a:buNone/>
            </a:pPr>
            <a:r>
              <a:rPr lang="en-US" dirty="0"/>
              <a:t>b) Commencement of </a:t>
            </a:r>
            <a:r>
              <a:rPr lang="en-US" dirty="0" smtClean="0"/>
              <a:t>Operations</a:t>
            </a:r>
          </a:p>
          <a:p>
            <a:pPr marL="0" indent="0" algn="just">
              <a:buNone/>
            </a:pPr>
            <a:endParaRPr lang="en-US" dirty="0"/>
          </a:p>
          <a:p>
            <a:pPr marL="0" indent="0" algn="just">
              <a:buNone/>
            </a:pPr>
            <a:r>
              <a:rPr lang="en-US" dirty="0"/>
              <a:t>c) </a:t>
            </a:r>
            <a:r>
              <a:rPr lang="en-US" dirty="0" smtClean="0"/>
              <a:t>Guaranty</a:t>
            </a:r>
            <a:endParaRPr lang="en-US" dirty="0"/>
          </a:p>
          <a:p>
            <a:pPr marL="845820" lvl="1" indent="-571500" algn="just">
              <a:buAutoNum type="romanLcPeriod"/>
            </a:pPr>
            <a:r>
              <a:rPr lang="en-US" sz="2200" i="1" dirty="0" smtClean="0"/>
              <a:t>Guaranty for Investment, 1-2 % </a:t>
            </a:r>
          </a:p>
          <a:p>
            <a:pPr marL="845820" lvl="1" indent="-571500" algn="just">
              <a:buAutoNum type="romanLcPeriod"/>
            </a:pPr>
            <a:r>
              <a:rPr lang="en-US" sz="2200" i="1" dirty="0" smtClean="0"/>
              <a:t>Guaranty </a:t>
            </a:r>
            <a:r>
              <a:rPr lang="en-US" sz="2200" i="1" dirty="0"/>
              <a:t>for Loss and </a:t>
            </a:r>
            <a:r>
              <a:rPr lang="en-US" sz="2200" i="1" dirty="0" smtClean="0"/>
              <a:t>Damages, 0,005-0,05 %</a:t>
            </a:r>
          </a:p>
          <a:p>
            <a:pPr marL="845820" lvl="1" indent="-571500" algn="just">
              <a:buAutoNum type="romanLcPeriod"/>
            </a:pPr>
            <a:endParaRPr lang="en-US" sz="2200" i="1" dirty="0"/>
          </a:p>
          <a:p>
            <a:pPr marL="0" indent="0" algn="just">
              <a:buNone/>
            </a:pPr>
            <a:r>
              <a:rPr lang="en-US" dirty="0"/>
              <a:t>d) </a:t>
            </a:r>
            <a:r>
              <a:rPr lang="en-US" dirty="0" smtClean="0"/>
              <a:t>Approval for Change </a:t>
            </a:r>
            <a:r>
              <a:rPr lang="en-US" dirty="0"/>
              <a:t>in </a:t>
            </a:r>
            <a:r>
              <a:rPr lang="en-US" dirty="0" smtClean="0"/>
              <a:t>Capital</a:t>
            </a:r>
          </a:p>
          <a:p>
            <a:pPr marL="0" indent="0" algn="just">
              <a:buNone/>
            </a:pPr>
            <a:endParaRPr lang="en-US" sz="2600" dirty="0" smtClean="0"/>
          </a:p>
          <a:p>
            <a:pPr marL="0" indent="0" algn="just">
              <a:buNone/>
            </a:pPr>
            <a:r>
              <a:rPr lang="en-US" sz="2600" dirty="0" smtClean="0"/>
              <a:t>	</a:t>
            </a:r>
          </a:p>
          <a:p>
            <a:pPr marL="571500" indent="-571500">
              <a:buAutoNum type="romanLcPeriod"/>
            </a:pPr>
            <a:endParaRPr lang="tr-TR" dirty="0"/>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9613" y="158"/>
            <a:ext cx="2084387"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701673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
            </a:r>
            <a:br>
              <a:rPr lang="tr-TR" dirty="0" smtClean="0"/>
            </a:br>
            <a:r>
              <a:rPr lang="tr-TR" dirty="0"/>
              <a:t/>
            </a:r>
            <a:br>
              <a:rPr lang="tr-TR" dirty="0"/>
            </a:br>
            <a:r>
              <a:rPr lang="en-US" dirty="0" smtClean="0"/>
              <a:t>VI. Obligations</a:t>
            </a:r>
            <a:endParaRPr lang="tr-TR" dirty="0"/>
          </a:p>
        </p:txBody>
      </p:sp>
      <p:sp>
        <p:nvSpPr>
          <p:cNvPr id="3" name="Content Placeholder 2"/>
          <p:cNvSpPr>
            <a:spLocks noGrp="1"/>
          </p:cNvSpPr>
          <p:nvPr>
            <p:ph idx="1"/>
          </p:nvPr>
        </p:nvSpPr>
        <p:spPr>
          <a:xfrm>
            <a:off x="457200" y="1600200"/>
            <a:ext cx="8229600" cy="5069160"/>
          </a:xfrm>
        </p:spPr>
        <p:txBody>
          <a:bodyPr>
            <a:normAutofit fontScale="92500" lnSpcReduction="20000"/>
          </a:bodyPr>
          <a:lstStyle/>
          <a:p>
            <a:pPr marL="514350" indent="-514350" algn="just">
              <a:buAutoNum type="alphaLcParenR"/>
            </a:pPr>
            <a:endParaRPr lang="tr-TR" u="sng" dirty="0" smtClean="0"/>
          </a:p>
          <a:p>
            <a:pPr marL="514350" indent="-514350" algn="just">
              <a:buAutoNum type="alphaLcParenR"/>
            </a:pPr>
            <a:endParaRPr lang="tr-TR" u="sng" dirty="0"/>
          </a:p>
          <a:p>
            <a:pPr marL="0" indent="0" algn="just">
              <a:buNone/>
            </a:pPr>
            <a:r>
              <a:rPr lang="en-US" dirty="0" smtClean="0"/>
              <a:t>e</a:t>
            </a:r>
            <a:r>
              <a:rPr lang="en-US" dirty="0"/>
              <a:t>) Obligation to Act With </a:t>
            </a:r>
            <a:r>
              <a:rPr lang="en-US" dirty="0" smtClean="0"/>
              <a:t>Caution</a:t>
            </a:r>
          </a:p>
          <a:p>
            <a:pPr marL="0" indent="0" algn="just">
              <a:buNone/>
            </a:pPr>
            <a:endParaRPr lang="en-US" dirty="0" smtClean="0"/>
          </a:p>
          <a:p>
            <a:pPr marL="0" indent="0" algn="just">
              <a:buNone/>
            </a:pPr>
            <a:r>
              <a:rPr lang="en-US" dirty="0" smtClean="0"/>
              <a:t>f) Obligation to keep records and provide all information to relevant public authorities</a:t>
            </a:r>
          </a:p>
          <a:p>
            <a:pPr marL="0" indent="0" algn="just">
              <a:buNone/>
            </a:pPr>
            <a:endParaRPr lang="en-US" dirty="0" smtClean="0"/>
          </a:p>
          <a:p>
            <a:pPr marL="0" indent="0" algn="just">
              <a:buNone/>
            </a:pPr>
            <a:r>
              <a:rPr lang="en-US" dirty="0" smtClean="0"/>
              <a:t>g) Obligation to inform General Directorate</a:t>
            </a:r>
          </a:p>
          <a:p>
            <a:pPr marL="0" indent="0" algn="just">
              <a:buNone/>
            </a:pPr>
            <a:endParaRPr lang="en-US" dirty="0" smtClean="0"/>
          </a:p>
          <a:p>
            <a:pPr marL="0" indent="0" algn="just">
              <a:buNone/>
            </a:pPr>
            <a:r>
              <a:rPr lang="en-US" dirty="0" smtClean="0"/>
              <a:t>h) Obligation to ease investigations</a:t>
            </a:r>
          </a:p>
          <a:p>
            <a:pPr marL="0" indent="0" algn="just">
              <a:buNone/>
            </a:pPr>
            <a:endParaRPr lang="en-US" dirty="0" smtClean="0"/>
          </a:p>
          <a:p>
            <a:pPr marL="0" indent="0" algn="just">
              <a:buNone/>
            </a:pPr>
            <a:r>
              <a:rPr lang="en-US" dirty="0" err="1" smtClean="0"/>
              <a:t>i</a:t>
            </a:r>
            <a:r>
              <a:rPr lang="en-US" dirty="0" smtClean="0"/>
              <a:t>) Obligation to compensate land owners</a:t>
            </a:r>
            <a:endParaRPr lang="tr-TR" dirty="0"/>
          </a:p>
          <a:p>
            <a:pPr marL="571500" indent="-571500" algn="just">
              <a:buAutoNum type="romanLcPeriod"/>
            </a:pPr>
            <a:endParaRPr lang="en-US" sz="2600" dirty="0" smtClean="0"/>
          </a:p>
          <a:p>
            <a:pPr marL="0" indent="0" algn="just">
              <a:buNone/>
            </a:pPr>
            <a:r>
              <a:rPr lang="en-US" sz="2600" dirty="0" smtClean="0"/>
              <a:t>	</a:t>
            </a:r>
          </a:p>
          <a:p>
            <a:pPr marL="571500" indent="-571500">
              <a:buAutoNum type="romanLcPeriod"/>
            </a:pPr>
            <a:endParaRPr lang="tr-TR" dirty="0"/>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9613" y="158"/>
            <a:ext cx="2084387"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281037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
            </a:r>
            <a:br>
              <a:rPr lang="tr-TR" dirty="0" smtClean="0"/>
            </a:br>
            <a:r>
              <a:rPr lang="tr-TR" dirty="0"/>
              <a:t/>
            </a:r>
            <a:br>
              <a:rPr lang="tr-TR" dirty="0"/>
            </a:br>
            <a:r>
              <a:rPr lang="en-US" dirty="0" smtClean="0"/>
              <a:t>VII. Public Authorities Governing the Petroleum Market </a:t>
            </a:r>
            <a:endParaRPr lang="tr-TR" dirty="0"/>
          </a:p>
        </p:txBody>
      </p:sp>
      <p:sp>
        <p:nvSpPr>
          <p:cNvPr id="3" name="Content Placeholder 2"/>
          <p:cNvSpPr>
            <a:spLocks noGrp="1"/>
          </p:cNvSpPr>
          <p:nvPr>
            <p:ph idx="1"/>
          </p:nvPr>
        </p:nvSpPr>
        <p:spPr/>
        <p:txBody>
          <a:bodyPr>
            <a:normAutofit fontScale="92500" lnSpcReduction="20000"/>
          </a:bodyPr>
          <a:lstStyle/>
          <a:p>
            <a:pPr marL="0" indent="0" algn="just">
              <a:buNone/>
            </a:pPr>
            <a:endParaRPr lang="tr-TR" dirty="0" smtClean="0"/>
          </a:p>
          <a:p>
            <a:pPr marL="0" indent="0" algn="just">
              <a:buNone/>
            </a:pPr>
            <a:endParaRPr lang="tr-TR" dirty="0" smtClean="0"/>
          </a:p>
          <a:p>
            <a:pPr marL="0" indent="0" algn="just">
              <a:buNone/>
            </a:pPr>
            <a:r>
              <a:rPr lang="en-US" sz="2000" dirty="0" smtClean="0"/>
              <a:t>The public authorities governing the petroleum market and their roles are as follows:</a:t>
            </a:r>
          </a:p>
          <a:p>
            <a:pPr marL="0" indent="0">
              <a:buNone/>
            </a:pPr>
            <a:endParaRPr lang="en-US" sz="2000" b="1" dirty="0" smtClean="0"/>
          </a:p>
          <a:p>
            <a:pPr marL="0" indent="0">
              <a:buNone/>
            </a:pPr>
            <a:r>
              <a:rPr lang="en-US" sz="2000" b="1" dirty="0" smtClean="0"/>
              <a:t>Council </a:t>
            </a:r>
            <a:r>
              <a:rPr lang="en-US" sz="2000" b="1" dirty="0"/>
              <a:t>of Ministers</a:t>
            </a:r>
          </a:p>
          <a:p>
            <a:pPr marL="446088" indent="-182563">
              <a:buFont typeface="Wingdings" charset="2"/>
              <a:buChar char="ü"/>
            </a:pPr>
            <a:r>
              <a:rPr lang="en-US" sz="1900" dirty="0"/>
              <a:t>To decide the incentives to be applied to the investments of petroleum right holders.</a:t>
            </a:r>
          </a:p>
          <a:p>
            <a:pPr marL="446088" indent="-182563">
              <a:buFont typeface="Wingdings" charset="2"/>
              <a:buChar char="ü"/>
            </a:pPr>
            <a:r>
              <a:rPr lang="en-US" sz="1900" dirty="0"/>
              <a:t>To issue permits and licenses for non-territorial </a:t>
            </a:r>
            <a:r>
              <a:rPr lang="en-US" sz="1900" dirty="0" smtClean="0"/>
              <a:t>waters</a:t>
            </a:r>
            <a:endParaRPr lang="en-US" sz="2000" dirty="0"/>
          </a:p>
          <a:p>
            <a:pPr marL="0" indent="0">
              <a:buNone/>
            </a:pPr>
            <a:r>
              <a:rPr lang="en-US" sz="2000" b="1" dirty="0"/>
              <a:t>Ministry of Energy and National Resources</a:t>
            </a:r>
          </a:p>
          <a:p>
            <a:pPr marL="446088" indent="-182563">
              <a:buFont typeface="Wingdings" charset="2"/>
              <a:buChar char="ü"/>
            </a:pPr>
            <a:r>
              <a:rPr lang="en-US" sz="1900" dirty="0" smtClean="0"/>
              <a:t>To regulate</a:t>
            </a:r>
          </a:p>
          <a:p>
            <a:pPr marL="446088" indent="-182563">
              <a:buFont typeface="Wingdings" charset="2"/>
              <a:buChar char="ü"/>
            </a:pPr>
            <a:r>
              <a:rPr lang="en-US" sz="1900" dirty="0" smtClean="0"/>
              <a:t>To </a:t>
            </a:r>
            <a:r>
              <a:rPr lang="en-US" sz="1900" dirty="0"/>
              <a:t>decide cancellation of permits and licenses</a:t>
            </a:r>
          </a:p>
          <a:p>
            <a:pPr marL="446088" indent="-182563">
              <a:buFont typeface="Wingdings" charset="2"/>
              <a:buChar char="ü"/>
            </a:pPr>
            <a:r>
              <a:rPr lang="en-US" sz="1900" dirty="0"/>
              <a:t>To decide auctions </a:t>
            </a:r>
          </a:p>
          <a:p>
            <a:pPr marL="446088" indent="-182563">
              <a:buFont typeface="Wingdings" charset="2"/>
              <a:buChar char="ü"/>
            </a:pPr>
            <a:r>
              <a:rPr lang="en-US" sz="1900" dirty="0"/>
              <a:t>To decide expropriation</a:t>
            </a:r>
          </a:p>
          <a:p>
            <a:pPr marL="446088" indent="-182563">
              <a:buFont typeface="Wingdings" charset="2"/>
              <a:buChar char="ü"/>
            </a:pPr>
            <a:r>
              <a:rPr lang="en-US" sz="1900" dirty="0"/>
              <a:t>To decide settlement for the disputes between right holders and applicants</a:t>
            </a:r>
          </a:p>
          <a:p>
            <a:pPr marL="446088" indent="-182563">
              <a:buFont typeface="Wingdings" charset="2"/>
              <a:buChar char="ü"/>
            </a:pPr>
            <a:r>
              <a:rPr lang="en-US" sz="1900" dirty="0"/>
              <a:t>To approve the change of control of any petroleum right holder</a:t>
            </a:r>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9613" y="0"/>
            <a:ext cx="2084387"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932246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
            </a:r>
            <a:br>
              <a:rPr lang="tr-TR" dirty="0" smtClean="0"/>
            </a:br>
            <a:r>
              <a:rPr lang="tr-TR" dirty="0"/>
              <a:t/>
            </a:r>
            <a:br>
              <a:rPr lang="tr-TR" dirty="0"/>
            </a:br>
            <a:r>
              <a:rPr lang="en-US" dirty="0" smtClean="0"/>
              <a:t>VII. Public Authorities Governing the Petroleum Market </a:t>
            </a:r>
            <a:endParaRPr lang="tr-TR" dirty="0"/>
          </a:p>
        </p:txBody>
      </p:sp>
      <p:sp>
        <p:nvSpPr>
          <p:cNvPr id="3" name="Content Placeholder 2"/>
          <p:cNvSpPr>
            <a:spLocks noGrp="1"/>
          </p:cNvSpPr>
          <p:nvPr>
            <p:ph idx="1"/>
          </p:nvPr>
        </p:nvSpPr>
        <p:spPr>
          <a:xfrm>
            <a:off x="467544" y="1600200"/>
            <a:ext cx="8219256" cy="4876800"/>
          </a:xfrm>
        </p:spPr>
        <p:txBody>
          <a:bodyPr>
            <a:normAutofit fontScale="85000" lnSpcReduction="20000"/>
          </a:bodyPr>
          <a:lstStyle/>
          <a:p>
            <a:endParaRPr lang="en-US" dirty="0" smtClean="0"/>
          </a:p>
          <a:p>
            <a:endParaRPr lang="tr-TR" b="1" dirty="0" smtClean="0"/>
          </a:p>
          <a:p>
            <a:pPr marL="0" indent="0">
              <a:buNone/>
            </a:pPr>
            <a:endParaRPr lang="en-US" sz="2000" b="1" dirty="0"/>
          </a:p>
          <a:p>
            <a:pPr marL="0" indent="0">
              <a:buNone/>
            </a:pPr>
            <a:r>
              <a:rPr lang="en-US" sz="2200" b="1" dirty="0" smtClean="0"/>
              <a:t>General Directorate of Petroleum Affairs</a:t>
            </a:r>
          </a:p>
          <a:p>
            <a:pPr lvl="1">
              <a:buFont typeface="Wingdings" charset="2"/>
              <a:buChar char="ü"/>
            </a:pPr>
            <a:r>
              <a:rPr lang="en-US" sz="2100" dirty="0" smtClean="0"/>
              <a:t>To issue permits and licenses;</a:t>
            </a:r>
          </a:p>
          <a:p>
            <a:pPr lvl="1">
              <a:buFont typeface="Wingdings" charset="2"/>
              <a:buChar char="ü"/>
            </a:pPr>
            <a:r>
              <a:rPr lang="en-US" sz="2100" dirty="0" smtClean="0"/>
              <a:t>To review and to supervise;</a:t>
            </a:r>
          </a:p>
          <a:p>
            <a:pPr lvl="1">
              <a:buFont typeface="Wingdings" charset="2"/>
              <a:buChar char="ü"/>
            </a:pPr>
            <a:r>
              <a:rPr lang="en-US" sz="2100" dirty="0" smtClean="0"/>
              <a:t>To implement penalties, including administrative fines and take necessary measures</a:t>
            </a:r>
            <a:endParaRPr lang="en-US" b="1" dirty="0"/>
          </a:p>
          <a:p>
            <a:pPr marL="0" lvl="1" indent="0">
              <a:buNone/>
            </a:pPr>
            <a:r>
              <a:rPr lang="en-US" sz="2200" b="1" dirty="0" smtClean="0"/>
              <a:t>Competition </a:t>
            </a:r>
            <a:r>
              <a:rPr lang="en-US" sz="2200" b="1" dirty="0"/>
              <a:t>Authority </a:t>
            </a:r>
            <a:endParaRPr lang="en-US" sz="2200" b="1" dirty="0" smtClean="0"/>
          </a:p>
          <a:p>
            <a:pPr marL="446088" lvl="1" indent="-265113">
              <a:buFont typeface="Wingdings" charset="2"/>
              <a:buChar char="ü"/>
            </a:pPr>
            <a:r>
              <a:rPr lang="en-US" sz="2100" dirty="0" smtClean="0"/>
              <a:t>To </a:t>
            </a:r>
            <a:r>
              <a:rPr lang="en-US" sz="2100" dirty="0"/>
              <a:t>review all acts, agreements, mergers and acquisitions that may distort competition in all markets of goods and </a:t>
            </a:r>
            <a:r>
              <a:rPr lang="en-US" sz="2100" dirty="0" smtClean="0"/>
              <a:t>services</a:t>
            </a:r>
          </a:p>
          <a:p>
            <a:pPr marL="446088" lvl="1" indent="-265113">
              <a:buFont typeface="Wingdings" charset="2"/>
              <a:buChar char="ü"/>
            </a:pPr>
            <a:r>
              <a:rPr lang="en-US" sz="2100" dirty="0" smtClean="0"/>
              <a:t>To </a:t>
            </a:r>
            <a:r>
              <a:rPr lang="en-US" sz="2100" dirty="0"/>
              <a:t>implement </a:t>
            </a:r>
            <a:r>
              <a:rPr lang="en-US" sz="2100" dirty="0" smtClean="0"/>
              <a:t>sanctions</a:t>
            </a:r>
            <a:endParaRPr lang="en-US" sz="1800" b="1" dirty="0" smtClean="0"/>
          </a:p>
          <a:p>
            <a:pPr marL="7938" lvl="1" indent="0">
              <a:buNone/>
            </a:pPr>
            <a:r>
              <a:rPr lang="en-US" sz="2200" b="1" dirty="0" smtClean="0"/>
              <a:t>Energy </a:t>
            </a:r>
            <a:r>
              <a:rPr lang="en-US" sz="2200" b="1" dirty="0"/>
              <a:t>Market Regulatory Authority </a:t>
            </a:r>
          </a:p>
          <a:p>
            <a:pPr marL="442913" lvl="1" indent="-285750">
              <a:buFont typeface="Wingdings" charset="2"/>
              <a:buChar char="ü"/>
            </a:pPr>
            <a:r>
              <a:rPr lang="en-US" sz="2100" dirty="0" smtClean="0"/>
              <a:t>To </a:t>
            </a:r>
            <a:r>
              <a:rPr lang="en-US" sz="2100" dirty="0"/>
              <a:t>issue </a:t>
            </a:r>
            <a:r>
              <a:rPr lang="en-US" sz="2100" dirty="0" smtClean="0"/>
              <a:t>licenses for sales, distribution of petroleum and petroleum products </a:t>
            </a:r>
            <a:endParaRPr lang="en-US" sz="2100" dirty="0"/>
          </a:p>
          <a:p>
            <a:pPr marL="442913" lvl="1" indent="-285750">
              <a:buFont typeface="Wingdings" charset="2"/>
              <a:buChar char="ü"/>
            </a:pPr>
            <a:r>
              <a:rPr lang="en-US" sz="2100" dirty="0"/>
              <a:t>To regulate, </a:t>
            </a:r>
            <a:endParaRPr lang="en-US" sz="2100" dirty="0" smtClean="0"/>
          </a:p>
          <a:p>
            <a:pPr marL="442913" lvl="1" indent="-285750">
              <a:buFont typeface="Wingdings" charset="2"/>
              <a:buChar char="ü"/>
            </a:pPr>
            <a:r>
              <a:rPr lang="en-US" sz="2100" dirty="0" smtClean="0"/>
              <a:t>To </a:t>
            </a:r>
            <a:r>
              <a:rPr lang="en-US" sz="2100" dirty="0"/>
              <a:t>implement penalties, including administrative fines and </a:t>
            </a:r>
            <a:r>
              <a:rPr lang="en-US" sz="2100" dirty="0" smtClean="0"/>
              <a:t>take necessary </a:t>
            </a:r>
            <a:r>
              <a:rPr lang="en-US" sz="2100" dirty="0"/>
              <a:t>measures</a:t>
            </a:r>
          </a:p>
          <a:p>
            <a:pPr marL="446088" lvl="1" indent="-265113">
              <a:buFont typeface="Wingdings" charset="2"/>
              <a:buChar char="ü"/>
            </a:pPr>
            <a:endParaRPr lang="tr-TR" sz="1900" b="1" dirty="0"/>
          </a:p>
          <a:p>
            <a:pPr marL="442913" lvl="1" indent="-285750">
              <a:buFont typeface="Wingdings" charset="2"/>
              <a:buChar char="ü"/>
            </a:pPr>
            <a:endParaRPr lang="en-US" sz="1600" dirty="0" smtClean="0"/>
          </a:p>
          <a:p>
            <a:pPr lvl="1">
              <a:buFont typeface="Wingdings" charset="2"/>
              <a:buChar char="ü"/>
            </a:pPr>
            <a:endParaRPr lang="tr-TR" sz="1600" dirty="0"/>
          </a:p>
        </p:txBody>
      </p:sp>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9613" y="-1"/>
            <a:ext cx="2084387"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276730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1"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259632" y="3068960"/>
            <a:ext cx="6712278" cy="1066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6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084387"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6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61125" y="5151437"/>
            <a:ext cx="2682875" cy="170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199714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lgn="ctr">
              <a:buNone/>
            </a:pPr>
            <a:endParaRPr lang="tr-TR" b="1" dirty="0" smtClean="0"/>
          </a:p>
          <a:p>
            <a:pPr marL="0" indent="0" algn="ctr">
              <a:buNone/>
            </a:pPr>
            <a:endParaRPr lang="tr-TR" b="1" dirty="0" smtClean="0"/>
          </a:p>
          <a:p>
            <a:pPr marL="0" indent="0" algn="just">
              <a:buNone/>
            </a:pPr>
            <a:r>
              <a:rPr lang="en-US" b="1" dirty="0">
                <a:solidFill>
                  <a:schemeClr val="accent6">
                    <a:lumMod val="50000"/>
                  </a:schemeClr>
                </a:solidFill>
              </a:rPr>
              <a:t>This presentation was </a:t>
            </a:r>
            <a:r>
              <a:rPr lang="en-US" b="1" dirty="0" smtClean="0">
                <a:solidFill>
                  <a:schemeClr val="accent6">
                    <a:lumMod val="50000"/>
                  </a:schemeClr>
                </a:solidFill>
              </a:rPr>
              <a:t>given at </a:t>
            </a:r>
            <a:r>
              <a:rPr lang="en-US" b="1" dirty="0">
                <a:solidFill>
                  <a:schemeClr val="accent6">
                    <a:lumMod val="50000"/>
                  </a:schemeClr>
                </a:solidFill>
              </a:rPr>
              <a:t>the Turkey Oil and Gas Summit that took place in Istanbul on 18-19 February 2014 and also at the 13. Turkey International Oil and Gas (TUROGE) Conference that took place in Ankara on 09-10 April </a:t>
            </a:r>
            <a:r>
              <a:rPr lang="en-US" b="1" dirty="0" smtClean="0">
                <a:solidFill>
                  <a:schemeClr val="accent6">
                    <a:lumMod val="50000"/>
                  </a:schemeClr>
                </a:solidFill>
              </a:rPr>
              <a:t>2014</a:t>
            </a:r>
            <a:r>
              <a:rPr lang="tr-TR" b="1" dirty="0" smtClean="0">
                <a:solidFill>
                  <a:schemeClr val="accent6">
                    <a:lumMod val="50000"/>
                  </a:schemeClr>
                </a:solidFill>
              </a:rPr>
              <a:t>.</a:t>
            </a:r>
            <a:endParaRPr lang="tr-TR" dirty="0">
              <a:solidFill>
                <a:schemeClr val="accent6">
                  <a:lumMod val="50000"/>
                </a:schemeClr>
              </a:solidFill>
              <a:latin typeface="+mj-lt"/>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9613" y="-11272"/>
            <a:ext cx="2084387"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61125" y="5134217"/>
            <a:ext cx="2682875" cy="170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5500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
            </a:r>
            <a:br>
              <a:rPr lang="tr-TR" dirty="0" smtClean="0"/>
            </a:br>
            <a:r>
              <a:rPr lang="en-US" dirty="0" smtClean="0"/>
              <a:t>Contents</a:t>
            </a:r>
            <a:endParaRPr lang="tr-TR" dirty="0"/>
          </a:p>
        </p:txBody>
      </p:sp>
      <p:sp>
        <p:nvSpPr>
          <p:cNvPr id="3" name="Content Placeholder 2"/>
          <p:cNvSpPr>
            <a:spLocks noGrp="1"/>
          </p:cNvSpPr>
          <p:nvPr>
            <p:ph idx="1"/>
          </p:nvPr>
        </p:nvSpPr>
        <p:spPr/>
        <p:txBody>
          <a:bodyPr>
            <a:normAutofit/>
          </a:bodyPr>
          <a:lstStyle/>
          <a:p>
            <a:pPr marL="0" indent="0">
              <a:buNone/>
            </a:pPr>
            <a:endParaRPr lang="tr-TR" sz="2000" dirty="0" smtClean="0"/>
          </a:p>
          <a:p>
            <a:pPr marL="0" indent="0">
              <a:buNone/>
            </a:pPr>
            <a:endParaRPr lang="tr-TR" sz="2000" dirty="0"/>
          </a:p>
          <a:p>
            <a:pPr marL="0" indent="0">
              <a:buNone/>
            </a:pPr>
            <a:endParaRPr lang="tr-TR" sz="2000" dirty="0" smtClean="0"/>
          </a:p>
          <a:p>
            <a:pPr marL="0" indent="0">
              <a:buNone/>
            </a:pPr>
            <a:r>
              <a:rPr lang="en-US" sz="2000" dirty="0" smtClean="0"/>
              <a:t>I.     Historical Background of Turkish Petroleum</a:t>
            </a:r>
            <a:r>
              <a:rPr lang="tr-TR" sz="2000" dirty="0" smtClean="0"/>
              <a:t> </a:t>
            </a:r>
            <a:r>
              <a:rPr lang="en-US" sz="2000" dirty="0" smtClean="0"/>
              <a:t>Legislation</a:t>
            </a:r>
          </a:p>
          <a:p>
            <a:pPr marL="0" indent="0">
              <a:buNone/>
            </a:pPr>
            <a:r>
              <a:rPr lang="en-US" sz="2000" dirty="0" smtClean="0"/>
              <a:t>II.    The New Turkish Petroleum Law</a:t>
            </a:r>
          </a:p>
          <a:p>
            <a:pPr marL="0" indent="0">
              <a:buNone/>
            </a:pPr>
            <a:r>
              <a:rPr lang="en-US" sz="2000" dirty="0" smtClean="0"/>
              <a:t>III.   Legal Status</a:t>
            </a:r>
          </a:p>
          <a:p>
            <a:pPr marL="0" indent="0">
              <a:buNone/>
            </a:pPr>
            <a:r>
              <a:rPr lang="en-US" sz="2000" dirty="0" smtClean="0"/>
              <a:t>IV.   Licensing</a:t>
            </a:r>
          </a:p>
          <a:p>
            <a:pPr marL="0" indent="0">
              <a:buNone/>
            </a:pPr>
            <a:r>
              <a:rPr lang="en-US" sz="2000" dirty="0" smtClean="0"/>
              <a:t>V.    Rights and Incentives</a:t>
            </a:r>
          </a:p>
          <a:p>
            <a:pPr marL="0" indent="0">
              <a:buNone/>
            </a:pPr>
            <a:r>
              <a:rPr lang="en-US" sz="2000" dirty="0" smtClean="0"/>
              <a:t>VI.  Obligations</a:t>
            </a:r>
          </a:p>
          <a:p>
            <a:pPr marL="0" indent="0">
              <a:buNone/>
            </a:pPr>
            <a:r>
              <a:rPr lang="en-US" sz="2000" dirty="0" smtClean="0"/>
              <a:t>VII. Public Authorities Governing the Petroleum Market</a:t>
            </a:r>
            <a:endParaRPr lang="tr-TR" sz="20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3953" y="11588"/>
            <a:ext cx="2084387"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061488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
            </a:r>
            <a:br>
              <a:rPr lang="tr-TR" dirty="0" smtClean="0"/>
            </a:br>
            <a:r>
              <a:rPr lang="tr-TR" dirty="0" smtClean="0"/>
              <a:t/>
            </a:r>
            <a:br>
              <a:rPr lang="tr-TR" dirty="0" smtClean="0"/>
            </a:br>
            <a:r>
              <a:rPr lang="en-US" dirty="0" smtClean="0"/>
              <a:t>I. Historical Background of Turkish Petroleum Legislation</a:t>
            </a:r>
            <a:endParaRPr lang="tr-TR" dirty="0"/>
          </a:p>
        </p:txBody>
      </p:sp>
      <p:sp>
        <p:nvSpPr>
          <p:cNvPr id="3" name="Content Placeholder 2"/>
          <p:cNvSpPr>
            <a:spLocks noGrp="1"/>
          </p:cNvSpPr>
          <p:nvPr>
            <p:ph idx="1"/>
          </p:nvPr>
        </p:nvSpPr>
        <p:spPr/>
        <p:txBody>
          <a:bodyPr>
            <a:normAutofit/>
          </a:bodyPr>
          <a:lstStyle/>
          <a:p>
            <a:pPr algn="just">
              <a:buFontTx/>
              <a:buChar char="•"/>
            </a:pPr>
            <a:endParaRPr lang="tr-TR" dirty="0" smtClean="0"/>
          </a:p>
          <a:p>
            <a:pPr marL="0" indent="0" algn="just">
              <a:buNone/>
            </a:pPr>
            <a:endParaRPr lang="tr-TR" dirty="0" smtClean="0"/>
          </a:p>
          <a:p>
            <a:pPr algn="just">
              <a:buFontTx/>
              <a:buChar char="•"/>
            </a:pPr>
            <a:r>
              <a:rPr lang="en-US" sz="2000" dirty="0" smtClean="0"/>
              <a:t>Petroleum Law No. 792 that was adopted in 1926.</a:t>
            </a:r>
          </a:p>
          <a:p>
            <a:pPr algn="just">
              <a:buFontTx/>
              <a:buChar char="•"/>
            </a:pPr>
            <a:r>
              <a:rPr lang="en-US" sz="2000" dirty="0" smtClean="0"/>
              <a:t>Establishment of Petroleum </a:t>
            </a:r>
            <a:r>
              <a:rPr lang="en-US" sz="2000" dirty="0"/>
              <a:t>Office </a:t>
            </a:r>
            <a:r>
              <a:rPr lang="en-US" sz="2000" dirty="0" smtClean="0"/>
              <a:t>on 14 February 1941.</a:t>
            </a:r>
          </a:p>
          <a:p>
            <a:pPr algn="just">
              <a:buFontTx/>
              <a:buChar char="•"/>
            </a:pPr>
            <a:r>
              <a:rPr lang="en-US" sz="2000" dirty="0" smtClean="0"/>
              <a:t>Law </a:t>
            </a:r>
            <a:r>
              <a:rPr lang="en-US" sz="2000" dirty="0"/>
              <a:t>No. 6326 </a:t>
            </a:r>
            <a:r>
              <a:rPr lang="en-US" sz="2000" dirty="0" smtClean="0"/>
              <a:t>was adopted on 16 </a:t>
            </a:r>
            <a:r>
              <a:rPr lang="en-US" sz="2000" dirty="0"/>
              <a:t>March 1954</a:t>
            </a:r>
            <a:r>
              <a:rPr lang="en-US" sz="2000" dirty="0" smtClean="0"/>
              <a:t>.</a:t>
            </a:r>
            <a:endParaRPr lang="en-US" sz="2000" dirty="0"/>
          </a:p>
          <a:p>
            <a:pPr algn="just">
              <a:buFontTx/>
              <a:buChar char="•"/>
            </a:pPr>
            <a:r>
              <a:rPr lang="en-US" sz="2000" dirty="0"/>
              <a:t>Establishment of </a:t>
            </a:r>
            <a:r>
              <a:rPr lang="en-US" sz="2000" dirty="0" smtClean="0"/>
              <a:t>Turkish </a:t>
            </a:r>
            <a:r>
              <a:rPr lang="en-US" sz="2000" dirty="0"/>
              <a:t>Petroleum </a:t>
            </a:r>
            <a:r>
              <a:rPr lang="en-US" sz="2000" dirty="0" smtClean="0"/>
              <a:t>Corporation (</a:t>
            </a:r>
            <a:r>
              <a:rPr lang="en-US" sz="2000" dirty="0"/>
              <a:t>“TPAO”) </a:t>
            </a:r>
            <a:r>
              <a:rPr lang="en-US" sz="2000" dirty="0" smtClean="0"/>
              <a:t>in 1954.</a:t>
            </a:r>
            <a:endParaRPr lang="en-US" sz="2000" dirty="0"/>
          </a:p>
          <a:p>
            <a:pPr algn="just">
              <a:buFontTx/>
              <a:buChar char="•"/>
            </a:pPr>
            <a:r>
              <a:rPr lang="en-US" sz="2000" dirty="0"/>
              <a:t>Turkish Petroleum Law No. </a:t>
            </a:r>
            <a:r>
              <a:rPr lang="en-US" sz="2000" dirty="0" smtClean="0"/>
              <a:t>5574 that was adopted On 17.01.2007.</a:t>
            </a:r>
          </a:p>
          <a:p>
            <a:pPr algn="just">
              <a:buFontTx/>
              <a:buChar char="•"/>
            </a:pPr>
            <a:r>
              <a:rPr lang="en-US" sz="2000" dirty="0" smtClean="0"/>
              <a:t>Veto of the President on the basis of national security and national </a:t>
            </a:r>
            <a:r>
              <a:rPr lang="en-US" sz="2000" dirty="0" err="1" smtClean="0"/>
              <a:t>bedefit</a:t>
            </a:r>
            <a:endParaRPr lang="en-US" sz="2000" dirty="0"/>
          </a:p>
          <a:p>
            <a:pPr algn="just">
              <a:buFontTx/>
              <a:buChar char="•"/>
            </a:pPr>
            <a:r>
              <a:rPr lang="en-US" sz="2000" dirty="0"/>
              <a:t>The new Turkish Petroleum Law No. 6491 </a:t>
            </a:r>
            <a:r>
              <a:rPr lang="en-US" sz="2000" dirty="0" smtClean="0"/>
              <a:t>that was adopted on </a:t>
            </a:r>
            <a:r>
              <a:rPr lang="en-US" sz="2000" dirty="0"/>
              <a:t>11 June </a:t>
            </a:r>
            <a:r>
              <a:rPr lang="en-US" sz="2000" dirty="0" smtClean="0"/>
              <a:t>2013.</a:t>
            </a:r>
          </a:p>
          <a:p>
            <a:pPr algn="just">
              <a:buFontTx/>
              <a:buChar char="•"/>
            </a:pPr>
            <a:endParaRPr lang="en-US" sz="2000" dirty="0"/>
          </a:p>
          <a:p>
            <a:pPr algn="just">
              <a:buFontTx/>
              <a:buChar char="•"/>
            </a:pPr>
            <a:endParaRPr lang="en-US" sz="2000" dirty="0"/>
          </a:p>
          <a:p>
            <a:pPr algn="just">
              <a:buFontTx/>
              <a:buChar char="•"/>
            </a:pPr>
            <a:endParaRPr lang="en-US" sz="2000" dirty="0"/>
          </a:p>
          <a:p>
            <a:endParaRPr lang="tr-T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9613" y="0"/>
            <a:ext cx="2084387"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590921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
            </a:r>
            <a:br>
              <a:rPr lang="tr-TR" dirty="0" smtClean="0"/>
            </a:br>
            <a:r>
              <a:rPr lang="tr-TR" dirty="0"/>
              <a:t/>
            </a:r>
            <a:br>
              <a:rPr lang="tr-TR" dirty="0"/>
            </a:br>
            <a:r>
              <a:rPr lang="en-US" dirty="0" smtClean="0"/>
              <a:t>II. The New Turkish Petroleum Law</a:t>
            </a:r>
            <a:endParaRPr lang="tr-TR" dirty="0"/>
          </a:p>
        </p:txBody>
      </p:sp>
      <p:sp>
        <p:nvSpPr>
          <p:cNvPr id="3" name="Content Placeholder 2"/>
          <p:cNvSpPr>
            <a:spLocks noGrp="1"/>
          </p:cNvSpPr>
          <p:nvPr>
            <p:ph idx="1"/>
          </p:nvPr>
        </p:nvSpPr>
        <p:spPr/>
        <p:txBody>
          <a:bodyPr>
            <a:noAutofit/>
          </a:bodyPr>
          <a:lstStyle/>
          <a:p>
            <a:pPr marL="0" indent="0" algn="just">
              <a:buNone/>
            </a:pPr>
            <a:endParaRPr lang="tr-TR" sz="2400" dirty="0" smtClean="0"/>
          </a:p>
          <a:p>
            <a:pPr marL="0" indent="0" algn="just">
              <a:buNone/>
            </a:pPr>
            <a:r>
              <a:rPr lang="en-US" sz="2000" dirty="0"/>
              <a:t>The aim of the new Petroleum Law is to ensure that “</a:t>
            </a:r>
            <a:r>
              <a:rPr lang="en-US" sz="2000" i="1" dirty="0"/>
              <a:t>the petroleum resources of the Turkish Republic are explored, developed and produced in a swift, consistent and efficient manner in accordance with </a:t>
            </a:r>
            <a:r>
              <a:rPr lang="en-US" sz="2000" i="1" u="sng" dirty="0"/>
              <a:t>the national interests</a:t>
            </a:r>
            <a:r>
              <a:rPr lang="en-US" sz="2000" i="1" dirty="0"/>
              <a:t>.</a:t>
            </a:r>
            <a:r>
              <a:rPr lang="en-US" sz="2000" dirty="0" smtClean="0"/>
              <a:t>”</a:t>
            </a:r>
          </a:p>
          <a:p>
            <a:pPr marL="0" indent="0" algn="just">
              <a:buNone/>
            </a:pPr>
            <a:r>
              <a:rPr lang="en-US" sz="2000" dirty="0" smtClean="0"/>
              <a:t>The main objective of the new Petroleum Law is to remove the hurdles to attracting foreign investment and as such it aims: </a:t>
            </a:r>
          </a:p>
          <a:p>
            <a:pPr algn="just">
              <a:buFont typeface="Arial" charset="0"/>
              <a:buChar char="•"/>
            </a:pPr>
            <a:r>
              <a:rPr lang="en-US" sz="2000" dirty="0" smtClean="0"/>
              <a:t>To minimize bureaucracy;</a:t>
            </a:r>
          </a:p>
          <a:p>
            <a:pPr algn="just">
              <a:buFontTx/>
              <a:buChar char="•"/>
            </a:pPr>
            <a:r>
              <a:rPr lang="en-US" sz="2000" dirty="0" smtClean="0"/>
              <a:t>To simplify application procedures;</a:t>
            </a:r>
          </a:p>
          <a:p>
            <a:pPr algn="just">
              <a:buFontTx/>
              <a:buChar char="•"/>
            </a:pPr>
            <a:r>
              <a:rPr lang="en-US" sz="2000" dirty="0" smtClean="0"/>
              <a:t>To provide incentives for exploration and production operations;</a:t>
            </a:r>
          </a:p>
          <a:p>
            <a:pPr algn="just">
              <a:buFontTx/>
              <a:buChar char="•"/>
            </a:pPr>
            <a:r>
              <a:rPr lang="en-US" sz="2000" dirty="0" smtClean="0"/>
              <a:t>To reduce the costs associated with such operations;</a:t>
            </a:r>
          </a:p>
          <a:p>
            <a:pPr algn="just">
              <a:buFontTx/>
              <a:buChar char="•"/>
            </a:pPr>
            <a:r>
              <a:rPr lang="en-US" sz="2000" dirty="0" smtClean="0"/>
              <a:t>To foster a competitive environment.</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9613" y="0"/>
            <a:ext cx="2084387"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456076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
            </a:r>
            <a:br>
              <a:rPr lang="tr-TR" dirty="0" smtClean="0"/>
            </a:br>
            <a:r>
              <a:rPr lang="tr-TR" dirty="0"/>
              <a:t/>
            </a:r>
            <a:br>
              <a:rPr lang="tr-TR" dirty="0"/>
            </a:br>
            <a:r>
              <a:rPr lang="en-US" dirty="0" smtClean="0"/>
              <a:t>II. The New Turkish Petroleum Law</a:t>
            </a:r>
            <a:endParaRPr lang="tr-TR"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lgn="just">
              <a:buNone/>
            </a:pPr>
            <a:r>
              <a:rPr lang="tr-TR" b="1" dirty="0" smtClean="0"/>
              <a:t>What is new?</a:t>
            </a:r>
          </a:p>
          <a:p>
            <a:pPr marL="0" indent="0" algn="just">
              <a:buNone/>
            </a:pPr>
            <a:endParaRPr lang="tr-TR" sz="2000" dirty="0" smtClean="0"/>
          </a:p>
          <a:p>
            <a:pPr algn="just">
              <a:buFont typeface="Arial" charset="0"/>
              <a:buChar char="•"/>
            </a:pPr>
            <a:r>
              <a:rPr lang="en-US" sz="2000" dirty="0" smtClean="0"/>
              <a:t>it removed the restriction which limited the person(s) acting for and on behalf of a foreign state from engaging in petroleum activities in Turkey.</a:t>
            </a:r>
          </a:p>
          <a:p>
            <a:pPr algn="just">
              <a:buFont typeface="Arial" charset="0"/>
              <a:buChar char="•"/>
            </a:pPr>
            <a:endParaRPr lang="en-US" sz="2000" dirty="0"/>
          </a:p>
          <a:p>
            <a:pPr algn="just">
              <a:buFont typeface="Arial" charset="0"/>
              <a:buChar char="•"/>
            </a:pPr>
            <a:r>
              <a:rPr lang="en-US" sz="2000" dirty="0" smtClean="0"/>
              <a:t>It provides incentives to foreign investors</a:t>
            </a:r>
          </a:p>
          <a:p>
            <a:pPr marL="0" indent="0" algn="just">
              <a:buNone/>
            </a:pPr>
            <a:r>
              <a:rPr lang="en-US" sz="2000" dirty="0" smtClean="0"/>
              <a:t> </a:t>
            </a:r>
          </a:p>
          <a:p>
            <a:pPr algn="just">
              <a:buFont typeface="Arial" charset="0"/>
              <a:buChar char="•"/>
            </a:pPr>
            <a:r>
              <a:rPr lang="en-US" sz="2000" dirty="0" smtClean="0"/>
              <a:t>the old system that separated the country into 18 different geographical regions has been replaced by a much simpler onshore and offshore regime. Under the new system the latter is sub-divided into territorial and non-territorial waters.</a:t>
            </a:r>
          </a:p>
          <a:p>
            <a:pPr>
              <a:buFont typeface="Arial" charset="0"/>
              <a:buChar char="•"/>
            </a:pPr>
            <a:endParaRPr lang="en-US" dirty="0" smtClean="0"/>
          </a:p>
          <a:p>
            <a:endParaRPr lang="tr-TR"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9613" y="0"/>
            <a:ext cx="2084387"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360557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tr-TR" dirty="0" smtClean="0"/>
              <a:t/>
            </a:r>
            <a:br>
              <a:rPr lang="tr-TR" dirty="0" smtClean="0"/>
            </a:br>
            <a:r>
              <a:rPr lang="tr-TR" dirty="0"/>
              <a:t/>
            </a:r>
            <a:br>
              <a:rPr lang="tr-TR" dirty="0"/>
            </a:br>
            <a:r>
              <a:rPr lang="en-US" dirty="0" smtClean="0"/>
              <a:t>III. Legal Status</a:t>
            </a:r>
            <a:r>
              <a:rPr lang="en-US" dirty="0"/>
              <a:t/>
            </a:r>
            <a:br>
              <a:rPr lang="en-US" dirty="0"/>
            </a:br>
            <a:endParaRPr lang="tr-TR" dirty="0"/>
          </a:p>
        </p:txBody>
      </p:sp>
      <p:sp>
        <p:nvSpPr>
          <p:cNvPr id="3" name="Content Placeholder 2"/>
          <p:cNvSpPr>
            <a:spLocks noGrp="1"/>
          </p:cNvSpPr>
          <p:nvPr>
            <p:ph idx="1"/>
          </p:nvPr>
        </p:nvSpPr>
        <p:spPr/>
        <p:txBody>
          <a:bodyPr>
            <a:normAutofit lnSpcReduction="10000"/>
          </a:bodyPr>
          <a:lstStyle/>
          <a:p>
            <a:pPr algn="just"/>
            <a:endParaRPr lang="tr-TR" dirty="0" smtClean="0"/>
          </a:p>
          <a:p>
            <a:pPr marL="0" indent="0" algn="just">
              <a:buNone/>
            </a:pPr>
            <a:endParaRPr lang="en-US" b="1" u="sng" dirty="0" smtClean="0"/>
          </a:p>
          <a:p>
            <a:pPr algn="just"/>
            <a:r>
              <a:rPr lang="en-US" sz="2200" dirty="0" smtClean="0"/>
              <a:t>The petroleum resources within Turkey are </a:t>
            </a:r>
            <a:r>
              <a:rPr lang="en-US" sz="2200" b="1" u="sng" dirty="0" smtClean="0"/>
              <a:t>under the sovereignty and disposal of the Turkish State</a:t>
            </a:r>
            <a:r>
              <a:rPr lang="en-US" sz="2000" dirty="0" smtClean="0"/>
              <a:t>. </a:t>
            </a:r>
            <a:r>
              <a:rPr lang="en-US" sz="2200" dirty="0" smtClean="0"/>
              <a:t>Therefore</a:t>
            </a:r>
            <a:r>
              <a:rPr lang="en-US" sz="2200" dirty="0"/>
              <a:t>, the petroleum resources within Turkey cannot be subject to </a:t>
            </a:r>
            <a:r>
              <a:rPr lang="en-US" sz="2200" b="1" u="sng" dirty="0"/>
              <a:t>private </a:t>
            </a:r>
            <a:r>
              <a:rPr lang="en-US" sz="2200" b="1" u="sng" dirty="0" smtClean="0"/>
              <a:t>property.</a:t>
            </a:r>
          </a:p>
          <a:p>
            <a:pPr algn="just"/>
            <a:endParaRPr lang="en-US" sz="2200" b="1" u="sng" dirty="0" smtClean="0"/>
          </a:p>
          <a:p>
            <a:pPr algn="just"/>
            <a:r>
              <a:rPr lang="en-US" sz="2200" dirty="0" smtClean="0"/>
              <a:t>As such it is not possible to engage in any petroleum activities without first obtaining relevant </a:t>
            </a:r>
            <a:r>
              <a:rPr lang="en-US" sz="2200" b="1" u="sng" dirty="0" smtClean="0"/>
              <a:t>permits and licenses</a:t>
            </a:r>
            <a:r>
              <a:rPr lang="en-US" sz="2200" dirty="0" smtClean="0"/>
              <a:t>.</a:t>
            </a:r>
          </a:p>
          <a:p>
            <a:pPr algn="just"/>
            <a:endParaRPr lang="en-US" sz="2200" dirty="0" smtClean="0"/>
          </a:p>
          <a:p>
            <a:pPr algn="just"/>
            <a:r>
              <a:rPr lang="en-US" sz="2200" dirty="0" smtClean="0"/>
              <a:t>The </a:t>
            </a:r>
            <a:r>
              <a:rPr lang="en-US" sz="2200" dirty="0"/>
              <a:t>authority of the State includes </a:t>
            </a:r>
            <a:r>
              <a:rPr lang="en-US" sz="2200" b="1" u="sng" dirty="0"/>
              <a:t>the territory</a:t>
            </a:r>
            <a:r>
              <a:rPr lang="en-US" sz="2200" b="1" dirty="0"/>
              <a:t> </a:t>
            </a:r>
            <a:r>
              <a:rPr lang="en-US" sz="2200" dirty="0"/>
              <a:t>and the </a:t>
            </a:r>
            <a:r>
              <a:rPr lang="en-US" sz="2200" b="1" u="sng" dirty="0"/>
              <a:t>territorial waters</a:t>
            </a:r>
            <a:r>
              <a:rPr lang="en-US" sz="2200" b="1" dirty="0"/>
              <a:t> </a:t>
            </a:r>
            <a:r>
              <a:rPr lang="en-US" sz="2200" dirty="0"/>
              <a:t>of the country and </a:t>
            </a:r>
            <a:r>
              <a:rPr lang="en-US" sz="2200" b="1" u="sng" dirty="0"/>
              <a:t>the seas beyond the territorial waters</a:t>
            </a:r>
            <a:r>
              <a:rPr lang="en-US" sz="2200" dirty="0"/>
              <a:t>.</a:t>
            </a:r>
            <a:endParaRPr lang="tr-TR" sz="2200" dirty="0"/>
          </a:p>
          <a:p>
            <a:pPr algn="just"/>
            <a:endParaRPr lang="en-US" sz="2200" dirty="0" smtClean="0"/>
          </a:p>
          <a:p>
            <a:pPr algn="just"/>
            <a:endParaRPr lang="tr-TR" sz="2200"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9653" y="0"/>
            <a:ext cx="2084387"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991816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
            </a:r>
            <a:br>
              <a:rPr lang="tr-TR" dirty="0" smtClean="0"/>
            </a:br>
            <a:r>
              <a:rPr lang="tr-TR" dirty="0"/>
              <a:t/>
            </a:r>
            <a:br>
              <a:rPr lang="tr-TR" dirty="0"/>
            </a:br>
            <a:r>
              <a:rPr lang="en-US" dirty="0" smtClean="0"/>
              <a:t>IV. Licensing</a:t>
            </a:r>
            <a:endParaRPr lang="tr-TR" dirty="0"/>
          </a:p>
        </p:txBody>
      </p:sp>
      <p:sp>
        <p:nvSpPr>
          <p:cNvPr id="3" name="Content Placeholder 2"/>
          <p:cNvSpPr>
            <a:spLocks noGrp="1"/>
          </p:cNvSpPr>
          <p:nvPr>
            <p:ph idx="1"/>
          </p:nvPr>
        </p:nvSpPr>
        <p:spPr/>
        <p:txBody>
          <a:bodyPr>
            <a:normAutofit/>
          </a:bodyPr>
          <a:lstStyle/>
          <a:p>
            <a:pPr marL="0" indent="0" algn="just">
              <a:buNone/>
            </a:pPr>
            <a:endParaRPr lang="tr-TR" b="1" u="sng" dirty="0" smtClean="0"/>
          </a:p>
          <a:p>
            <a:pPr marL="0" indent="0" algn="just">
              <a:buNone/>
            </a:pPr>
            <a:endParaRPr lang="tr-TR" b="1" u="sng" dirty="0" smtClean="0"/>
          </a:p>
          <a:p>
            <a:pPr marL="0" indent="0" algn="just">
              <a:buNone/>
            </a:pPr>
            <a:r>
              <a:rPr lang="tr-TR" b="1" u="sng" dirty="0" err="1" smtClean="0"/>
              <a:t>Licensing</a:t>
            </a:r>
            <a:endParaRPr lang="tr-TR" b="1" u="sng" dirty="0" smtClean="0"/>
          </a:p>
          <a:p>
            <a:pPr marL="0" indent="0" algn="just">
              <a:buNone/>
            </a:pPr>
            <a:endParaRPr lang="tr-TR" dirty="0"/>
          </a:p>
          <a:p>
            <a:pPr algn="just"/>
            <a:r>
              <a:rPr lang="en-US" sz="2000" dirty="0" smtClean="0"/>
              <a:t>All permits and licenses are granted by the General Directorate of Petroleum Affairs and can only be cancelled by the Ministry.</a:t>
            </a:r>
          </a:p>
          <a:p>
            <a:pPr algn="just"/>
            <a:r>
              <a:rPr lang="en-US" sz="2000" dirty="0" smtClean="0"/>
              <a:t>Such permits and licenses are described as ‘petroleum right’.</a:t>
            </a:r>
          </a:p>
          <a:p>
            <a:pPr algn="just"/>
            <a:r>
              <a:rPr lang="en-US" sz="2000" dirty="0" smtClean="0"/>
              <a:t>Those who are eligible to apply for a petroleum right are described by the Law as follows:</a:t>
            </a:r>
          </a:p>
          <a:p>
            <a:pPr lvl="1" algn="just">
              <a:buFont typeface="Wingdings" charset="2"/>
              <a:buChar char="ü"/>
            </a:pPr>
            <a:r>
              <a:rPr lang="en-US" dirty="0" smtClean="0"/>
              <a:t>capital </a:t>
            </a:r>
            <a:r>
              <a:rPr lang="en-US" dirty="0"/>
              <a:t>companies </a:t>
            </a:r>
            <a:endParaRPr lang="en-US" dirty="0" smtClean="0"/>
          </a:p>
          <a:p>
            <a:pPr lvl="1" algn="just">
              <a:buFont typeface="Wingdings" charset="2"/>
              <a:buChar char="ü"/>
            </a:pPr>
            <a:r>
              <a:rPr lang="en-US" dirty="0" smtClean="0"/>
              <a:t>private </a:t>
            </a:r>
            <a:r>
              <a:rPr lang="en-US" dirty="0"/>
              <a:t>law legal entities established as capital companies in accordance with a foreign state’s </a:t>
            </a:r>
            <a:r>
              <a:rPr lang="en-US" dirty="0" smtClean="0"/>
              <a:t>legislation</a:t>
            </a:r>
            <a:endParaRPr lang="tr-TR"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9613" y="0"/>
            <a:ext cx="2084387"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14218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
            </a:r>
            <a:br>
              <a:rPr lang="tr-TR" dirty="0" smtClean="0"/>
            </a:br>
            <a:r>
              <a:rPr lang="tr-TR" dirty="0"/>
              <a:t/>
            </a:r>
            <a:br>
              <a:rPr lang="tr-TR" dirty="0"/>
            </a:br>
            <a:r>
              <a:rPr lang="en-US" dirty="0" smtClean="0"/>
              <a:t>IV. Licensing</a:t>
            </a:r>
            <a:endParaRPr lang="tr-TR"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lgn="just">
              <a:buNone/>
            </a:pPr>
            <a:endParaRPr lang="tr-TR" b="1" dirty="0" smtClean="0"/>
          </a:p>
          <a:p>
            <a:pPr marL="0" indent="0" algn="just">
              <a:buNone/>
            </a:pPr>
            <a:r>
              <a:rPr lang="tr-TR" b="1" u="sng" dirty="0" smtClean="0"/>
              <a:t>License </a:t>
            </a:r>
            <a:r>
              <a:rPr lang="tr-TR" b="1" u="sng" dirty="0" err="1" smtClean="0"/>
              <a:t>Types</a:t>
            </a:r>
            <a:endParaRPr lang="tr-TR" b="1" u="sng" dirty="0" smtClean="0"/>
          </a:p>
          <a:p>
            <a:pPr marL="0" indent="0" algn="just">
              <a:buNone/>
            </a:pPr>
            <a:endParaRPr lang="tr-TR" b="1" dirty="0"/>
          </a:p>
          <a:p>
            <a:pPr marL="0" indent="0" algn="just">
              <a:buNone/>
            </a:pPr>
            <a:r>
              <a:rPr lang="en-US" sz="2000" b="1" dirty="0" smtClean="0"/>
              <a:t>I.	Search permit </a:t>
            </a:r>
          </a:p>
          <a:p>
            <a:pPr marL="0" indent="0" algn="just">
              <a:buNone/>
            </a:pPr>
            <a:endParaRPr lang="en-US" sz="2000" b="1" dirty="0"/>
          </a:p>
          <a:p>
            <a:pPr marL="0" indent="0" algn="just">
              <a:buNone/>
            </a:pPr>
            <a:r>
              <a:rPr lang="en-US" sz="2000" dirty="0" smtClean="0"/>
              <a:t>grants the right to analyse the land by gathering data from the ground or air through topographic, geological, geophysical, geochemical and similar methods for petroleum exploration purposes and also to perform drilling works, except for exploration drillings, in order to gather geological information.</a:t>
            </a:r>
            <a:endParaRPr lang="tr-TR" sz="2000" b="1"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9613" y="-2"/>
            <a:ext cx="2084387"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1842735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
            </a:r>
            <a:br>
              <a:rPr lang="tr-TR" dirty="0" smtClean="0"/>
            </a:br>
            <a:r>
              <a:rPr lang="tr-TR" dirty="0"/>
              <a:t/>
            </a:r>
            <a:br>
              <a:rPr lang="tr-TR" dirty="0"/>
            </a:br>
            <a:r>
              <a:rPr lang="en-US" dirty="0" smtClean="0"/>
              <a:t>IV. Licensing</a:t>
            </a:r>
            <a:endParaRPr lang="tr-TR" dirty="0"/>
          </a:p>
        </p:txBody>
      </p:sp>
      <p:sp>
        <p:nvSpPr>
          <p:cNvPr id="3" name="Content Placeholder 2"/>
          <p:cNvSpPr>
            <a:spLocks noGrp="1"/>
          </p:cNvSpPr>
          <p:nvPr>
            <p:ph idx="1"/>
          </p:nvPr>
        </p:nvSpPr>
        <p:spPr/>
        <p:txBody>
          <a:bodyPr>
            <a:normAutofit lnSpcReduction="10000"/>
          </a:bodyPr>
          <a:lstStyle/>
          <a:p>
            <a:pPr marL="0" indent="0" algn="just">
              <a:buNone/>
            </a:pPr>
            <a:endParaRPr lang="tr-TR" b="1" dirty="0" smtClean="0"/>
          </a:p>
          <a:p>
            <a:pPr marL="0" indent="0" algn="just">
              <a:buNone/>
            </a:pPr>
            <a:endParaRPr lang="tr-TR" b="1" dirty="0"/>
          </a:p>
          <a:p>
            <a:pPr marL="0" indent="0" algn="just">
              <a:buNone/>
            </a:pPr>
            <a:r>
              <a:rPr lang="en-US" b="1" dirty="0" smtClean="0"/>
              <a:t>II.	Exploration License </a:t>
            </a:r>
          </a:p>
          <a:p>
            <a:pPr marL="0" indent="0" algn="just">
              <a:buNone/>
            </a:pPr>
            <a:endParaRPr lang="en-US" dirty="0" smtClean="0"/>
          </a:p>
          <a:p>
            <a:pPr marL="0" indent="0" algn="just">
              <a:buNone/>
            </a:pPr>
            <a:r>
              <a:rPr lang="en-US" dirty="0"/>
              <a:t>I</a:t>
            </a:r>
            <a:r>
              <a:rPr lang="en-US" dirty="0" smtClean="0"/>
              <a:t>ncludes the exploratory drilling and appraisal drilling activities. The license grants its holder the rights to carry out search and  exploration activities within a given area, to produce petroleum from the said area and to submit an application for discovery.</a:t>
            </a:r>
          </a:p>
          <a:p>
            <a:pPr marL="0" indent="0" algn="just">
              <a:buNone/>
            </a:pPr>
            <a:endParaRPr lang="en-US" dirty="0" smtClean="0"/>
          </a:p>
          <a:p>
            <a:pPr marL="0" indent="0" algn="just">
              <a:buNone/>
            </a:pPr>
            <a:r>
              <a:rPr lang="en-US" dirty="0" smtClean="0"/>
              <a:t>It is also possible that exploration for certain areas, which are determined at the discretion of the General Directorate, is carried out through auctioning rather than licensing. </a:t>
            </a:r>
          </a:p>
          <a:p>
            <a:pPr marL="0" indent="0">
              <a:buNone/>
            </a:pPr>
            <a:endParaRPr lang="en-US" b="1"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9613" y="0"/>
            <a:ext cx="2084387"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10956383"/>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404</TotalTime>
  <Words>844</Words>
  <Application>Microsoft Macintosh PowerPoint</Application>
  <PresentationFormat>On-screen Show (4:3)</PresentationFormat>
  <Paragraphs>163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Clarity</vt:lpstr>
      <vt:lpstr>Turkey’s New Petroleum Law</vt:lpstr>
      <vt:lpstr> Contents</vt:lpstr>
      <vt:lpstr>  I. Historical Background of Turkish Petroleum Legislation</vt:lpstr>
      <vt:lpstr>  II. The New Turkish Petroleum Law</vt:lpstr>
      <vt:lpstr>  II. The New Turkish Petroleum Law</vt:lpstr>
      <vt:lpstr>   III. Legal Status </vt:lpstr>
      <vt:lpstr>  IV. Licensing</vt:lpstr>
      <vt:lpstr>  IV. Licensing</vt:lpstr>
      <vt:lpstr>  IV. Licensing</vt:lpstr>
      <vt:lpstr>  IV. Licensing</vt:lpstr>
      <vt:lpstr>  V. Rights and Incentives</vt:lpstr>
      <vt:lpstr>  VI. Obligations</vt:lpstr>
      <vt:lpstr>  VI. Obligations</vt:lpstr>
      <vt:lpstr>  VII. Public Authorities Governing the Petroleum Market </vt:lpstr>
      <vt:lpstr>  VII. Public Authorities Governing the Petroleum Market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Turkish Petroleum Law</dc:title>
  <dc:creator>Yeliz Türk</dc:creator>
  <cp:lastModifiedBy>Umit Akin</cp:lastModifiedBy>
  <cp:revision>51</cp:revision>
  <dcterms:created xsi:type="dcterms:W3CDTF">2014-02-17T14:50:53Z</dcterms:created>
  <dcterms:modified xsi:type="dcterms:W3CDTF">2014-04-11T11:37:31Z</dcterms:modified>
</cp:coreProperties>
</file>